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39" autoAdjust="0"/>
  </p:normalViewPr>
  <p:slideViewPr>
    <p:cSldViewPr>
      <p:cViewPr>
        <p:scale>
          <a:sx n="110" d="100"/>
          <a:sy n="110" d="100"/>
        </p:scale>
        <p:origin x="-1644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BC88-F621-4982-8456-514719B8ACC6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D8F-FFFD-49BE-A6A7-21E0921344E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BC88-F621-4982-8456-514719B8ACC6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D8F-FFFD-49BE-A6A7-21E0921344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BC88-F621-4982-8456-514719B8ACC6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D8F-FFFD-49BE-A6A7-21E0921344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BC88-F621-4982-8456-514719B8ACC6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D8F-FFFD-49BE-A6A7-21E0921344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BC88-F621-4982-8456-514719B8ACC6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D8F-FFFD-49BE-A6A7-21E0921344E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BC88-F621-4982-8456-514719B8ACC6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D8F-FFFD-49BE-A6A7-21E0921344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BC88-F621-4982-8456-514719B8ACC6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D8F-FFFD-49BE-A6A7-21E0921344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BC88-F621-4982-8456-514719B8ACC6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268D8F-FFFD-49BE-A6A7-21E0921344E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BC88-F621-4982-8456-514719B8ACC6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D8F-FFFD-49BE-A6A7-21E0921344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BC88-F621-4982-8456-514719B8ACC6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3268D8F-FFFD-49BE-A6A7-21E0921344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CF6BC88-F621-4982-8456-514719B8ACC6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D8F-FFFD-49BE-A6A7-21E0921344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CF6BC88-F621-4982-8456-514719B8ACC6}" type="datetimeFigureOut">
              <a:rPr lang="ru-RU" smtClean="0"/>
              <a:t>02.06.2014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3268D8F-FFFD-49BE-A6A7-21E0921344E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16219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194" y="4509120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Томилинские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лесопарки в проекте «Парки Подмосковья»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1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4152"/>
            <a:ext cx="86518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319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2220"/>
            <a:ext cx="4793016" cy="6741156"/>
          </a:xfrm>
        </p:spPr>
      </p:pic>
      <p:sp>
        <p:nvSpPr>
          <p:cNvPr id="6" name="TextBox 5"/>
          <p:cNvSpPr txBox="1"/>
          <p:nvPr/>
        </p:nvSpPr>
        <p:spPr>
          <a:xfrm>
            <a:off x="4928912" y="116632"/>
            <a:ext cx="41044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Лесопарковые зоны – гордость томилинцев</a:t>
            </a:r>
            <a:r>
              <a:rPr lang="ru-RU" sz="1600" b="1" dirty="0" smtClean="0">
                <a:latin typeface="Arial Narrow" panose="020B0606020202030204" pitchFamily="34" charset="0"/>
              </a:rPr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Их </a:t>
            </a:r>
            <a:r>
              <a:rPr lang="ru-RU" sz="1600" dirty="0"/>
              <a:t>обустройство будет иметь огромное значение для улучшение комфортности жизни и общественно-социального климата </a:t>
            </a:r>
            <a:r>
              <a:rPr lang="ru-RU" sz="1600" dirty="0" smtClean="0"/>
              <a:t>общества</a:t>
            </a:r>
          </a:p>
          <a:p>
            <a:endParaRPr lang="ru-RU" sz="1600" dirty="0"/>
          </a:p>
          <a:p>
            <a:r>
              <a:rPr lang="ru-RU" sz="1600" dirty="0" smtClean="0"/>
              <a:t>Создание парка им. А.А. </a:t>
            </a:r>
            <a:r>
              <a:rPr lang="ru-RU" sz="1600" dirty="0" err="1" smtClean="0"/>
              <a:t>Лапса</a:t>
            </a:r>
            <a:r>
              <a:rPr lang="ru-RU" sz="1600" dirty="0" smtClean="0"/>
              <a:t> –</a:t>
            </a:r>
          </a:p>
          <a:p>
            <a:r>
              <a:rPr lang="ru-RU" sz="1600" dirty="0" smtClean="0"/>
              <a:t>первый этап реализации в Томилино программы </a:t>
            </a:r>
            <a:r>
              <a:rPr lang="en-US" sz="1600" dirty="0" smtClean="0"/>
              <a:t>“</a:t>
            </a:r>
            <a:r>
              <a:rPr lang="ru-RU" sz="1600" dirty="0" smtClean="0"/>
              <a:t>Парки Подмосковья</a:t>
            </a:r>
            <a:r>
              <a:rPr lang="en-US" sz="1600" dirty="0" smtClean="0"/>
              <a:t>”</a:t>
            </a:r>
            <a:r>
              <a:rPr lang="ru-RU" sz="1600" dirty="0" smtClean="0"/>
              <a:t> </a:t>
            </a:r>
          </a:p>
          <a:p>
            <a:endParaRPr lang="ru-RU" sz="1600" dirty="0"/>
          </a:p>
          <a:p>
            <a:r>
              <a:rPr lang="ru-RU" sz="1600" dirty="0" smtClean="0"/>
              <a:t>Парк им. А.А. </a:t>
            </a:r>
            <a:r>
              <a:rPr lang="ru-RU" sz="1600" dirty="0" err="1" smtClean="0"/>
              <a:t>Лапса</a:t>
            </a:r>
            <a:r>
              <a:rPr lang="ru-RU" sz="1600" dirty="0" smtClean="0"/>
              <a:t> вместе с </a:t>
            </a:r>
            <a:r>
              <a:rPr lang="ru-RU" sz="1600" dirty="0" err="1" smtClean="0"/>
              <a:t>ул.Потехина</a:t>
            </a:r>
            <a:r>
              <a:rPr lang="ru-RU" sz="1600" dirty="0" smtClean="0"/>
              <a:t> образует пешеходный маршрут к ж/д платформе, станет местом отдыха и прогулок.</a:t>
            </a:r>
          </a:p>
          <a:p>
            <a:endParaRPr lang="ru-RU" sz="1600" dirty="0"/>
          </a:p>
          <a:p>
            <a:r>
              <a:rPr lang="ru-RU" sz="1600" dirty="0" smtClean="0"/>
              <a:t>Разработка проекта создания парка официально начнется после завершения работ по его оформлению, но уже сейчас готовятся варианты ландшафтно-архитектурных решений, собираются предложения жителей, создается экологический патруль.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19716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0" y="332656"/>
            <a:ext cx="411480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836712"/>
            <a:ext cx="34563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ru-RU" sz="1200" dirty="0" smtClean="0">
                <a:solidFill>
                  <a:prstClr val="white"/>
                </a:solidFill>
              </a:rPr>
              <a:t>Площадь </a:t>
            </a:r>
            <a:r>
              <a:rPr lang="ru-RU" sz="1200" dirty="0">
                <a:solidFill>
                  <a:prstClr val="white"/>
                </a:solidFill>
              </a:rPr>
              <a:t>земель лесного фонда в границах поселения Томилино </a:t>
            </a:r>
            <a:r>
              <a:rPr lang="ru-RU" sz="1200" dirty="0" smtClean="0">
                <a:solidFill>
                  <a:prstClr val="white"/>
                </a:solidFill>
              </a:rPr>
              <a:t>составляет 400 </a:t>
            </a:r>
            <a:r>
              <a:rPr lang="ru-RU" sz="1200" dirty="0">
                <a:solidFill>
                  <a:prstClr val="white"/>
                </a:solidFill>
              </a:rPr>
              <a:t>га. </a:t>
            </a:r>
            <a:r>
              <a:rPr lang="ru-RU" sz="1200" dirty="0" smtClean="0">
                <a:solidFill>
                  <a:prstClr val="white"/>
                </a:solidFill>
              </a:rPr>
              <a:t/>
            </a:r>
            <a:br>
              <a:rPr lang="ru-RU" sz="1200" dirty="0" smtClean="0">
                <a:solidFill>
                  <a:prstClr val="white"/>
                </a:solidFill>
              </a:rPr>
            </a:br>
            <a:r>
              <a:rPr lang="ru-RU" sz="1200" dirty="0" smtClean="0">
                <a:solidFill>
                  <a:prstClr val="white"/>
                </a:solidFill>
              </a:rPr>
              <a:t>В </a:t>
            </a:r>
            <a:r>
              <a:rPr lang="ru-RU" sz="1200" dirty="0">
                <a:solidFill>
                  <a:prstClr val="white"/>
                </a:solidFill>
              </a:rPr>
              <a:t>лесопарке произрастают около 70 видов деревьев и кустарников и более 300 разновидностей растений. Здесь гнездится более 26 видов птиц; обитает популяция белок</a:t>
            </a:r>
            <a:r>
              <a:rPr lang="ru-RU" sz="1200" dirty="0" smtClean="0">
                <a:solidFill>
                  <a:prstClr val="white"/>
                </a:solidFill>
              </a:rPr>
              <a:t>.</a:t>
            </a:r>
          </a:p>
          <a:p>
            <a:pPr lvl="0" algn="just">
              <a:spcBef>
                <a:spcPct val="20000"/>
              </a:spcBef>
              <a:buClr>
                <a:srgbClr val="6EA0B0"/>
              </a:buClr>
              <a:buSzPct val="80000"/>
            </a:pPr>
            <a:endParaRPr lang="ru-RU" sz="1200" dirty="0">
              <a:solidFill>
                <a:prstClr val="white"/>
              </a:solidFill>
            </a:endParaRPr>
          </a:p>
          <a:p>
            <a:pPr lvl="0" algn="just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ru-RU" sz="1200" dirty="0" smtClean="0">
                <a:solidFill>
                  <a:prstClr val="white"/>
                </a:solidFill>
              </a:rPr>
              <a:t>В </a:t>
            </a:r>
            <a:r>
              <a:rPr lang="ru-RU" sz="1200" dirty="0">
                <a:solidFill>
                  <a:prstClr val="white"/>
                </a:solidFill>
              </a:rPr>
              <a:t>основном земли лесного фонда расположены единым массивом. Исключение составляют земли обособленных лесных участков </a:t>
            </a:r>
            <a:r>
              <a:rPr lang="ru-RU" sz="1200" dirty="0" smtClean="0">
                <a:solidFill>
                  <a:prstClr val="white"/>
                </a:solidFill>
              </a:rPr>
              <a:t>:</a:t>
            </a:r>
          </a:p>
          <a:p>
            <a:pPr lvl="0" algn="just">
              <a:spcBef>
                <a:spcPct val="20000"/>
              </a:spcBef>
              <a:buClr>
                <a:srgbClr val="6EA0B0"/>
              </a:buClr>
              <a:buSzPct val="80000"/>
            </a:pPr>
            <a:endParaRPr lang="ru-RU" sz="1200" dirty="0">
              <a:solidFill>
                <a:prstClr val="white"/>
              </a:solidFill>
            </a:endParaRPr>
          </a:p>
          <a:p>
            <a:pPr lvl="0" algn="just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ru-RU" sz="1200" dirty="0">
                <a:solidFill>
                  <a:prstClr val="white"/>
                </a:solidFill>
              </a:rPr>
              <a:t>Квартал №1 – площадь 4,3  га  - Парк им. Героя Советского Союза А.А. </a:t>
            </a:r>
            <a:r>
              <a:rPr lang="ru-RU" sz="1200" dirty="0" err="1">
                <a:solidFill>
                  <a:prstClr val="white"/>
                </a:solidFill>
              </a:rPr>
              <a:t>Лапса</a:t>
            </a:r>
            <a:r>
              <a:rPr lang="ru-RU" sz="1200" dirty="0" smtClean="0">
                <a:solidFill>
                  <a:prstClr val="white"/>
                </a:solidFill>
              </a:rPr>
              <a:t>;</a:t>
            </a:r>
          </a:p>
          <a:p>
            <a:pPr lvl="0" algn="just">
              <a:spcBef>
                <a:spcPct val="20000"/>
              </a:spcBef>
              <a:buClr>
                <a:srgbClr val="6EA0B0"/>
              </a:buClr>
              <a:buSzPct val="80000"/>
            </a:pPr>
            <a:endParaRPr lang="ru-RU" sz="1200" dirty="0">
              <a:solidFill>
                <a:prstClr val="white"/>
              </a:solidFill>
            </a:endParaRPr>
          </a:p>
          <a:p>
            <a:pPr lvl="0" algn="just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ru-RU" sz="1200" dirty="0">
                <a:solidFill>
                  <a:prstClr val="white"/>
                </a:solidFill>
              </a:rPr>
              <a:t>Квартал №2 – площадь </a:t>
            </a:r>
            <a:r>
              <a:rPr lang="ru-RU" sz="1200" dirty="0" smtClean="0">
                <a:solidFill>
                  <a:prstClr val="white"/>
                </a:solidFill>
              </a:rPr>
              <a:t>30,5 </a:t>
            </a:r>
            <a:r>
              <a:rPr lang="ru-RU" sz="1200" dirty="0">
                <a:solidFill>
                  <a:prstClr val="white"/>
                </a:solidFill>
              </a:rPr>
              <a:t>га – парк Томилино-</a:t>
            </a:r>
            <a:r>
              <a:rPr lang="ru-RU" sz="1200" dirty="0" err="1">
                <a:solidFill>
                  <a:prstClr val="white"/>
                </a:solidFill>
              </a:rPr>
              <a:t>Кирилловка</a:t>
            </a:r>
            <a:r>
              <a:rPr lang="ru-RU" sz="1200" dirty="0" smtClean="0">
                <a:solidFill>
                  <a:prstClr val="white"/>
                </a:solidFill>
              </a:rPr>
              <a:t>;</a:t>
            </a:r>
          </a:p>
          <a:p>
            <a:pPr lvl="0" algn="just">
              <a:spcBef>
                <a:spcPct val="20000"/>
              </a:spcBef>
              <a:buClr>
                <a:srgbClr val="6EA0B0"/>
              </a:buClr>
              <a:buSzPct val="80000"/>
            </a:pPr>
            <a:endParaRPr lang="ru-RU" sz="1200" dirty="0">
              <a:solidFill>
                <a:prstClr val="white"/>
              </a:solidFill>
            </a:endParaRPr>
          </a:p>
          <a:p>
            <a:pPr lvl="0" algn="just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ru-RU" sz="1200" dirty="0">
                <a:solidFill>
                  <a:prstClr val="white"/>
                </a:solidFill>
              </a:rPr>
              <a:t>Квартал №3 – площадь 4,3 га – парк </a:t>
            </a:r>
            <a:r>
              <a:rPr lang="ru-RU" sz="1200" dirty="0" err="1">
                <a:solidFill>
                  <a:prstClr val="white"/>
                </a:solidFill>
              </a:rPr>
              <a:t>Егорово-Кирилловка</a:t>
            </a:r>
            <a:r>
              <a:rPr lang="ru-RU" sz="1200" dirty="0" smtClean="0">
                <a:solidFill>
                  <a:prstClr val="white"/>
                </a:solidFill>
              </a:rPr>
              <a:t>;</a:t>
            </a:r>
          </a:p>
          <a:p>
            <a:pPr lvl="0" algn="just">
              <a:spcBef>
                <a:spcPct val="20000"/>
              </a:spcBef>
              <a:buClr>
                <a:srgbClr val="6EA0B0"/>
              </a:buClr>
              <a:buSzPct val="80000"/>
            </a:pPr>
            <a:endParaRPr lang="ru-RU" sz="1200" dirty="0">
              <a:solidFill>
                <a:prstClr val="white"/>
              </a:solidFill>
            </a:endParaRPr>
          </a:p>
          <a:p>
            <a:pPr lvl="0" algn="just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ru-RU" sz="1200" dirty="0">
                <a:solidFill>
                  <a:prstClr val="white"/>
                </a:solidFill>
              </a:rPr>
              <a:t>Квартал №4 – площадь 7,3 га – парк Жилино-2 – </a:t>
            </a:r>
            <a:r>
              <a:rPr lang="ru-RU" sz="1200" dirty="0" err="1">
                <a:solidFill>
                  <a:prstClr val="white"/>
                </a:solidFill>
              </a:rPr>
              <a:t>Егорово</a:t>
            </a:r>
            <a:endParaRPr lang="ru-RU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69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4509120"/>
            <a:ext cx="7920880" cy="1944215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Перечисленные лесные кварталы фактически вкраплены в застроенные жилые территориальные зоны и взаимосвязаны с ними элементами улично-дорожной сети.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Лесные кварталы относятся  к рекреационным зонам поселения и должны использоваться по прямому природному назначению в интересах населения.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Исторически сложилось, что лесные кварталы используются как лесные парки и являются круглогодичным местом прогулок и отдыха. </a:t>
            </a:r>
          </a:p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54006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345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760913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http://mw2.google.com/mw-panoramio/photos/medium/5282257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212976"/>
            <a:ext cx="4762500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076056" y="332656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Парк имени Героя Советского союза А.А. </a:t>
            </a:r>
            <a:r>
              <a:rPr lang="ru-RU" sz="1600" dirty="0" err="1" smtClean="0"/>
              <a:t>Лапса</a:t>
            </a:r>
            <a:r>
              <a:rPr lang="ru-RU" sz="1600" dirty="0" smtClean="0"/>
              <a:t> ограничен улицами Потехина, </a:t>
            </a:r>
            <a:r>
              <a:rPr lang="ru-RU" sz="1600" dirty="0" err="1" smtClean="0"/>
              <a:t>Гмайнера</a:t>
            </a:r>
            <a:r>
              <a:rPr lang="ru-RU" sz="1600" dirty="0" smtClean="0"/>
              <a:t> и Гаршина. </a:t>
            </a:r>
          </a:p>
          <a:p>
            <a:pPr algn="just"/>
            <a:r>
              <a:rPr lang="ru-RU" sz="1600" dirty="0" smtClean="0"/>
              <a:t>На территории парка находится детский сад «Василек», школа №14, </a:t>
            </a:r>
          </a:p>
          <a:p>
            <a:pPr algn="just"/>
            <a:r>
              <a:rPr lang="ru-RU" sz="1600" dirty="0" smtClean="0"/>
              <a:t>в которой учился А.А. </a:t>
            </a:r>
            <a:r>
              <a:rPr lang="ru-RU" sz="1600" dirty="0" err="1" smtClean="0"/>
              <a:t>Лапс</a:t>
            </a:r>
            <a:r>
              <a:rPr lang="ru-RU" sz="1600" dirty="0" smtClean="0"/>
              <a:t>, а также мемориальный комплекс памяти выпускников школы, не вернувшихся с Великой Отечественной Войны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3774703"/>
            <a:ext cx="42166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Ул. Потехина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/>
              <a:t>	</a:t>
            </a:r>
            <a:endParaRPr lang="ru-RU" dirty="0" smtClean="0"/>
          </a:p>
          <a:p>
            <a:endParaRPr lang="ru-RU" sz="1600" dirty="0"/>
          </a:p>
          <a:p>
            <a:endParaRPr lang="ru-RU" sz="1600" dirty="0" smtClean="0"/>
          </a:p>
          <a:p>
            <a:r>
              <a:rPr lang="ru-RU" sz="1600" dirty="0"/>
              <a:t>	 </a:t>
            </a:r>
            <a:r>
              <a:rPr lang="ru-RU" sz="1600" dirty="0" smtClean="0"/>
              <a:t>             Детский сад «Василек»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9882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4760913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760913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92696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В непосредственной близости к территории парка им. А.А. </a:t>
            </a:r>
            <a:r>
              <a:rPr lang="ru-RU" sz="1600" dirty="0" err="1" smtClean="0"/>
              <a:t>Лапса</a:t>
            </a:r>
            <a:r>
              <a:rPr lang="ru-RU" sz="1600" dirty="0" smtClean="0"/>
              <a:t> находятся Детская деревня </a:t>
            </a:r>
            <a:r>
              <a:rPr lang="en-US" sz="1600" dirty="0" smtClean="0"/>
              <a:t>SOS</a:t>
            </a:r>
            <a:r>
              <a:rPr lang="ru-RU" sz="1600" dirty="0" smtClean="0"/>
              <a:t> «</a:t>
            </a:r>
            <a:r>
              <a:rPr lang="ru-RU" sz="1600" dirty="0"/>
              <a:t>Томилино» семейного типа  </a:t>
            </a:r>
            <a:r>
              <a:rPr lang="ru-RU" sz="1600" dirty="0" smtClean="0"/>
              <a:t>для детей-сирот и Санаторно-лесная школа для детей, нуждающихся в профилактике легочных заболеваний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004048" y="3734945"/>
            <a:ext cx="40015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	         Детская деревня </a:t>
            </a:r>
            <a:r>
              <a:rPr lang="en-US" sz="1600" dirty="0" smtClean="0"/>
              <a:t>SOS</a:t>
            </a:r>
          </a:p>
          <a:p>
            <a:pPr algn="just"/>
            <a:endParaRPr lang="en-US" sz="1600" dirty="0"/>
          </a:p>
          <a:p>
            <a:pPr algn="just"/>
            <a:endParaRPr lang="en-US" sz="1600" dirty="0" smtClean="0"/>
          </a:p>
          <a:p>
            <a:pPr algn="just"/>
            <a:endParaRPr lang="en-US" sz="1600" dirty="0"/>
          </a:p>
          <a:p>
            <a:pPr algn="just"/>
            <a:endParaRPr lang="en-US" sz="1600" dirty="0" smtClean="0"/>
          </a:p>
          <a:p>
            <a:pPr algn="just"/>
            <a:endParaRPr lang="en-US" sz="1600" dirty="0"/>
          </a:p>
          <a:p>
            <a:pPr algn="just"/>
            <a:endParaRPr lang="en-US" sz="1600" dirty="0" smtClean="0"/>
          </a:p>
          <a:p>
            <a:pPr algn="just"/>
            <a:endParaRPr lang="en-US" sz="1600" dirty="0"/>
          </a:p>
          <a:p>
            <a:pPr algn="just"/>
            <a:endParaRPr lang="ru-RU" sz="1600" dirty="0" smtClean="0"/>
          </a:p>
          <a:p>
            <a:pPr algn="just"/>
            <a:endParaRPr lang="en-US" sz="1600" dirty="0" smtClean="0"/>
          </a:p>
          <a:p>
            <a:pPr algn="just"/>
            <a:endParaRPr lang="en-US" sz="1600" dirty="0"/>
          </a:p>
          <a:p>
            <a:pPr algn="just"/>
            <a:r>
              <a:rPr lang="ru-RU" sz="1600" dirty="0" smtClean="0"/>
              <a:t>Санаторно-лесная школа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93654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332656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013176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На территории санаторно-лесной школы в непосредственной близости к парку</a:t>
            </a:r>
            <a:br>
              <a:rPr lang="ru-RU" sz="1600" dirty="0" smtClean="0"/>
            </a:br>
            <a:r>
              <a:rPr lang="ru-RU" sz="1600" dirty="0" smtClean="0"/>
              <a:t>им. А.А. </a:t>
            </a:r>
            <a:r>
              <a:rPr lang="ru-RU" sz="1600" dirty="0" err="1" smtClean="0"/>
              <a:t>Лапса</a:t>
            </a:r>
            <a:r>
              <a:rPr lang="ru-RU" sz="1600" dirty="0" smtClean="0"/>
              <a:t> находится еще одно интересное строение. Это бывшая деревянная летняя министерская дача. Тут когда-то жил легендарный председатель </a:t>
            </a:r>
            <a:r>
              <a:rPr lang="ru-RU" sz="1600" dirty="0" err="1" smtClean="0"/>
              <a:t>госплана</a:t>
            </a:r>
            <a:r>
              <a:rPr lang="ru-RU" sz="1600" dirty="0" smtClean="0"/>
              <a:t> Н.К</a:t>
            </a:r>
            <a:r>
              <a:rPr lang="ru-RU" sz="1600" dirty="0" smtClean="0"/>
              <a:t>. Байбаков</a:t>
            </a:r>
            <a:r>
              <a:rPr lang="ru-RU" sz="1600" dirty="0" smtClean="0"/>
              <a:t>. А до </a:t>
            </a:r>
            <a:r>
              <a:rPr lang="ru-RU" sz="1600" dirty="0" err="1" smtClean="0"/>
              <a:t>Байбакова</a:t>
            </a:r>
            <a:r>
              <a:rPr lang="ru-RU" sz="1600" dirty="0" smtClean="0"/>
              <a:t> на этой территории была дача Серго Орджоникидзе. Сейчас там размещается отдел вневедомственной охраны.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6094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w2.google.com/mw-panoramio/photos/medium/5275678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4248472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88" y="3284984"/>
            <a:ext cx="4472977" cy="335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4008" y="260648"/>
            <a:ext cx="4256857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/>
              <a:t>История </a:t>
            </a:r>
            <a:r>
              <a:rPr lang="ru-RU" sz="1200" b="1" dirty="0" smtClean="0"/>
              <a:t>школы №1</a:t>
            </a:r>
            <a:r>
              <a:rPr lang="ru-RU" sz="1100" dirty="0" smtClean="0"/>
              <a:t>4 тесно связана с историей поселка Томилино. Ещё шла гражданская война, а Советское правительство, идя на встречу нуждам населения подмосковного поселка Томилино, открывает школу грамоты. Школа была открыта в 1920 году. В 1938 – 1939 учебном году школа произвела первый выпуск 2-х десятых классов (70 человек). В те времена был очень высокий процент поступления в ВУЗы, потому что преподавание было на хорошем уровне и школа получила переходящее Красное знамя. Во время бомбежки в декабре 1941 года школу закрыли, а ученики встали за станки в цехах военных заводов. Уходили работать даже дети 12 – 14 лет. Одним из учеников школы, погибшим во время Великой Отечественной войны, был боевой летчик Анатолий Александрович </a:t>
            </a:r>
            <a:r>
              <a:rPr lang="ru-RU" sz="1100" dirty="0" err="1" smtClean="0"/>
              <a:t>Лапс</a:t>
            </a:r>
            <a:r>
              <a:rPr lang="ru-RU" sz="1100" dirty="0" smtClean="0"/>
              <a:t>. </a:t>
            </a:r>
          </a:p>
          <a:p>
            <a:pPr algn="just"/>
            <a:r>
              <a:rPr lang="ru-RU" sz="1100" dirty="0" smtClean="0"/>
              <a:t>За мужество и отвагу ему было присуждено звание Героя Советского Союза, а школа стала носить его имя.</a:t>
            </a:r>
            <a:endParaRPr lang="ru-RU" sz="1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29247"/>
            <a:ext cx="374441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В 1958 г. началось строительство второго (трехэтажного) здания школы, которое впоследствии стало зданием для учащихся 5-11 классов. 9 Мая, традиционно на территории школы, проходит митинг-парад, с участием учеников школы.</a:t>
            </a:r>
          </a:p>
          <a:p>
            <a:pPr algn="just"/>
            <a:r>
              <a:rPr lang="ru-RU" sz="1200" dirty="0" smtClean="0"/>
              <a:t>Почтить память павших приходят жители поселка. Ученики и желающие проходят маршем</a:t>
            </a:r>
          </a:p>
          <a:p>
            <a:pPr algn="just"/>
            <a:r>
              <a:rPr lang="ru-RU" sz="1200" dirty="0" smtClean="0"/>
              <a:t>Возлагают цветы к памятнику не вернувшихся выпускников школы.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4828" y="3517251"/>
            <a:ext cx="19559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Школа №14 им. А.А. </a:t>
            </a:r>
            <a:r>
              <a:rPr lang="ru-RU" sz="1100" dirty="0" err="1" smtClean="0"/>
              <a:t>Лапса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82952" y="6394157"/>
            <a:ext cx="3744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Мемориальный комплекс на территории школы №14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032676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9" y="404664"/>
            <a:ext cx="183515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9838" y="3110196"/>
            <a:ext cx="85326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/>
              <a:t>В сентябре 1941 года в районе Вязьмы самолет Анатолия был подбит и загорелся. Не теряя самообладания, в невероятном напряжении сил летчик </a:t>
            </a:r>
            <a:r>
              <a:rPr lang="ru-RU" sz="1100" dirty="0" err="1" smtClean="0"/>
              <a:t>Лапс</a:t>
            </a:r>
            <a:r>
              <a:rPr lang="ru-RU" sz="1100" dirty="0" smtClean="0"/>
              <a:t> посадил горящий самолет на опушке леса в расположении противника. Обожженные, измученные, усталые и страдающие от голода члены экипажа самолета несколько дней пробирались по территории, занятой фашистами, и все-таки вышли из окружения, снова вернулись в строй. </a:t>
            </a:r>
          </a:p>
          <a:p>
            <a:pPr algn="just"/>
            <a:r>
              <a:rPr lang="ru-RU" sz="1100" dirty="0" smtClean="0"/>
              <a:t>Первый полет на Кенигсберг стал экзаменом на аттестат фронтовой зрелости для командира экипажа и его товарищей. И этот экзамен в условиях сплошной облачности, в темную ночь, экипаж выдержал с честью: тонны смертоносных бомб были сброшены на головы гитлеровских бандитов. </a:t>
            </a:r>
          </a:p>
          <a:p>
            <a:pPr algn="just"/>
            <a:r>
              <a:rPr lang="ru-RU" sz="1100" dirty="0" smtClean="0"/>
              <a:t>В полетах на боевые задания не было ни одного случая, чтобы экипаж лейтенанта </a:t>
            </a:r>
            <a:r>
              <a:rPr lang="ru-RU" sz="1100" dirty="0" err="1" smtClean="0"/>
              <a:t>Лапса</a:t>
            </a:r>
            <a:r>
              <a:rPr lang="ru-RU" sz="1100" dirty="0" smtClean="0"/>
              <a:t> не дошел до цели: обязательно дойдет и метко поразит намеченные цели. </a:t>
            </a:r>
          </a:p>
          <a:p>
            <a:pPr algn="just"/>
            <a:endParaRPr lang="ru-RU" sz="1100" dirty="0" smtClean="0"/>
          </a:p>
          <a:p>
            <a:pPr algn="just"/>
            <a:r>
              <a:rPr lang="ru-RU" sz="1100" dirty="0" smtClean="0"/>
              <a:t>Искусство и мастерство экипажа Анатолия </a:t>
            </a:r>
            <a:r>
              <a:rPr lang="ru-RU" sz="1100" dirty="0" err="1" smtClean="0"/>
              <a:t>Лапса</a:t>
            </a:r>
            <a:r>
              <a:rPr lang="ru-RU" sz="1100" dirty="0" smtClean="0"/>
              <a:t> полностью проявились в одном из его вылетов на уничтожение военно-промышленного объекта в глубоком тылу врага, укрепившегося в городе Будапешт. </a:t>
            </a:r>
          </a:p>
          <a:p>
            <a:pPr algn="just"/>
            <a:endParaRPr lang="ru-RU" sz="1100" dirty="0" smtClean="0"/>
          </a:p>
          <a:p>
            <a:pPr algn="just"/>
            <a:r>
              <a:rPr lang="ru-RU" sz="1100" dirty="0" smtClean="0"/>
              <a:t>В последние месяцы своей жизни Анатолий </a:t>
            </a:r>
            <a:r>
              <a:rPr lang="ru-RU" sz="1100" dirty="0" err="1" smtClean="0"/>
              <a:t>Лапс</a:t>
            </a:r>
            <a:r>
              <a:rPr lang="ru-RU" sz="1100" dirty="0" smtClean="0"/>
              <a:t> летал за Полярным кругом, на Крайнем Севере, преодолевая пургу и холод полярной ночи. </a:t>
            </a:r>
          </a:p>
          <a:p>
            <a:pPr algn="just"/>
            <a:r>
              <a:rPr lang="ru-RU" sz="1100" dirty="0" smtClean="0"/>
              <a:t>28 декабря 1943 года старший лейтенант Анатолий </a:t>
            </a:r>
            <a:r>
              <a:rPr lang="ru-RU" sz="1100" dirty="0" err="1" smtClean="0"/>
              <a:t>Лапс</a:t>
            </a:r>
            <a:r>
              <a:rPr lang="ru-RU" sz="1100" dirty="0" smtClean="0"/>
              <a:t> за мужество и фронтовую доблесть удостоенный на правительственном уровне двух орденов «Боевого Красного Знамени», погиб во время выполнения боевого задания командования. </a:t>
            </a:r>
          </a:p>
          <a:p>
            <a:pPr algn="just"/>
            <a:r>
              <a:rPr lang="ru-RU" sz="1100" dirty="0" smtClean="0"/>
              <a:t>Родина высоко оценила боевые подвиги и храбрость бесстрашного летчика. Указом Президиума Верховного Совета СССР от 13 марта 1944 года ему было присвоено звание «Герой Советского Союза», он был удостоен ордена Ленина (посмертно). </a:t>
            </a:r>
            <a:endParaRPr lang="ru-RU" sz="1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97836" y="404664"/>
            <a:ext cx="6048672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Анатолий Александрович </a:t>
            </a:r>
            <a:r>
              <a:rPr lang="ru-RU" sz="1200" b="1" dirty="0" err="1" smtClean="0"/>
              <a:t>Лапс</a:t>
            </a:r>
            <a:r>
              <a:rPr lang="ru-RU" sz="1200" b="1" dirty="0" smtClean="0"/>
              <a:t> - Герой Советского Союза, легендарный боевой летчик в годы Великой Отечественной войны. </a:t>
            </a:r>
          </a:p>
          <a:p>
            <a:pPr algn="just"/>
            <a:endParaRPr lang="ru-RU" sz="1100" dirty="0" smtClean="0"/>
          </a:p>
          <a:p>
            <a:pPr algn="just"/>
            <a:r>
              <a:rPr lang="ru-RU" sz="1100" dirty="0" smtClean="0"/>
              <a:t>Родился  в 1918 году в городе Николаев, воспитывался матерью, Ниной Алексеевной, по профессии медицинской сестрой. </a:t>
            </a:r>
          </a:p>
          <a:p>
            <a:pPr algn="just"/>
            <a:r>
              <a:rPr lang="ru-RU" sz="1100" dirty="0" smtClean="0"/>
              <a:t>С пятого класса школы семья </a:t>
            </a:r>
            <a:r>
              <a:rPr lang="ru-RU" sz="1100" dirty="0" err="1" smtClean="0"/>
              <a:t>Лапсов</a:t>
            </a:r>
            <a:r>
              <a:rPr lang="ru-RU" sz="1100" dirty="0" smtClean="0"/>
              <a:t> переехала в поселок </a:t>
            </a:r>
          </a:p>
          <a:p>
            <a:pPr algn="just"/>
            <a:r>
              <a:rPr lang="ru-RU" sz="1100" dirty="0" smtClean="0"/>
              <a:t>Еще в школе Анатолий увлекся техникой, в свободное от уроков время частенько что-нибудь мастерил, отдавая предпочтение авиамоделизму и радиоконструированию. Эти занятия не только не мешали, но даже способствовали его хорошей учебе.</a:t>
            </a:r>
          </a:p>
          <a:p>
            <a:pPr algn="just"/>
            <a:r>
              <a:rPr lang="ru-RU" sz="1100" dirty="0" smtClean="0"/>
              <a:t>Мечтая о дальнейшем освоении авиационной техники, после окончания школы Анатолий поступил на авиационный завод, совмещая работу на производстве с учебой в планерной школе. Следующим этапом стало поступление в лётное училище, которое Анатолий </a:t>
            </a:r>
            <a:r>
              <a:rPr lang="ru-RU" sz="1100" dirty="0" err="1" smtClean="0"/>
              <a:t>Лапс</a:t>
            </a:r>
            <a:r>
              <a:rPr lang="ru-RU" sz="1100" dirty="0" smtClean="0"/>
              <a:t> закончил в 1941 году, - в самом начале Великой Отечественной войны.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935172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150079"/>
            <a:ext cx="849694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Территория лесного Квартала №1 – парка им. А.А. </a:t>
            </a:r>
            <a:r>
              <a:rPr lang="ru-RU" sz="1200" dirty="0" err="1" smtClean="0"/>
              <a:t>Лапса</a:t>
            </a:r>
            <a:r>
              <a:rPr lang="ru-RU" sz="1200" dirty="0" smtClean="0"/>
              <a:t> – оснащена администрацией поселка Томилино уличным освещением и видеокамерами системы «Безопасный город». Отсутствие на территории поселения городских благоустроенных парков и влияние экологически неблагоприятных факторов вызвало многочисленные просьбы жителей об организации в лесных кварталах зон отдыха, туристических троп и станций, мест для занятия изобразительным искусством, проведения познавательных экологических экскурсий, культурно-массовых мероприятий. </a:t>
            </a:r>
          </a:p>
          <a:p>
            <a:pPr algn="just"/>
            <a:r>
              <a:rPr lang="ru-RU" sz="1200" dirty="0" smtClean="0"/>
              <a:t>В настоящее время завершается оформление передачи четырех лесных кварталов в </a:t>
            </a:r>
            <a:r>
              <a:rPr lang="ru-RU" sz="1200" dirty="0" smtClean="0"/>
              <a:t>бессрочное пользование муниципальных предприятий городского поселения Томилино. </a:t>
            </a:r>
            <a:r>
              <a:rPr lang="ru-RU" sz="1200" dirty="0" smtClean="0"/>
              <a:t>Администрацией Томилино планируется создание на территории лесных кварталов благоустроенных рекреационных парковых зон с организацией пешеходных маршрутов. В частности, улица Потехина, граничащая с парком им. А.А. </a:t>
            </a:r>
            <a:r>
              <a:rPr lang="ru-RU" sz="1200" dirty="0" err="1" smtClean="0"/>
              <a:t>Лапса</a:t>
            </a:r>
            <a:r>
              <a:rPr lang="ru-RU" sz="1200" dirty="0" smtClean="0"/>
              <a:t>, является наиболее проходимой в северной части поселка Томилино. По ней будет ограничено движение автотранспорта и созданы условия для пешеходных прогулок и проведения досуга.</a:t>
            </a:r>
          </a:p>
          <a:p>
            <a:pPr algn="ctr"/>
            <a:r>
              <a:rPr lang="ru-RU" sz="1400" b="1" dirty="0" smtClean="0"/>
              <a:t>Мы считаем своим долгом сохранить живописные уголки природы для Томилино, для наших детей и будущих поколений</a:t>
            </a:r>
            <a:endParaRPr lang="ru-RU" sz="1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57181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897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310</TotalTime>
  <Words>1030</Words>
  <Application>Microsoft Office PowerPoint</Application>
  <PresentationFormat>Экран (4:3)</PresentationFormat>
  <Paragraphs>80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Техническая</vt:lpstr>
      <vt:lpstr>Томилинские лесопарки в проекте «Парки Подмосковья»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Л.А.. Ларкина</dc:creator>
  <cp:lastModifiedBy>Вадим</cp:lastModifiedBy>
  <cp:revision>33</cp:revision>
  <dcterms:created xsi:type="dcterms:W3CDTF">2014-05-30T08:26:55Z</dcterms:created>
  <dcterms:modified xsi:type="dcterms:W3CDTF">2014-06-01T21:57:16Z</dcterms:modified>
</cp:coreProperties>
</file>